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8"/>
  </p:notesMasterIdLst>
  <p:sldIdLst>
    <p:sldId id="256" r:id="rId2"/>
    <p:sldId id="257" r:id="rId3"/>
    <p:sldId id="261" r:id="rId4"/>
    <p:sldId id="327" r:id="rId5"/>
    <p:sldId id="277" r:id="rId6"/>
    <p:sldId id="264" r:id="rId7"/>
    <p:sldId id="328" r:id="rId8"/>
    <p:sldId id="283" r:id="rId9"/>
    <p:sldId id="263" r:id="rId10"/>
    <p:sldId id="275" r:id="rId11"/>
    <p:sldId id="287" r:id="rId12"/>
    <p:sldId id="273" r:id="rId13"/>
    <p:sldId id="269" r:id="rId14"/>
    <p:sldId id="258" r:id="rId15"/>
    <p:sldId id="267" r:id="rId16"/>
    <p:sldId id="270" r:id="rId1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Fira Sans Condensed Medium" panose="020B0604020202020204" charset="0"/>
      <p:regular r:id="rId24"/>
      <p:bold r:id="rId25"/>
      <p:italic r:id="rId26"/>
      <p:boldItalic r:id="rId27"/>
    </p:embeddedFont>
    <p:embeddedFont>
      <p:font typeface="Libre Franklin" panose="020B0604020202020204" charset="0"/>
      <p:regular r:id="rId28"/>
      <p:bold r:id="rId29"/>
      <p:italic r:id="rId30"/>
      <p:boldItalic r:id="rId31"/>
    </p:embeddedFont>
    <p:embeddedFont>
      <p:font typeface="Questrial" panose="020B0604020202020204" charset="0"/>
      <p:regular r:id="rId32"/>
    </p:embeddedFont>
    <p:embeddedFont>
      <p:font typeface="Righteous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6D"/>
    <a:srgbClr val="FFFFFF"/>
    <a:srgbClr val="0087CB"/>
    <a:srgbClr val="000000"/>
    <a:srgbClr val="584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9572BD-ED89-4083-9F91-0A3F7E529E4D}">
  <a:tblStyle styleId="{C79572BD-ED89-4083-9F91-0A3F7E529E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866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e62c4496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e62c4496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7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b40f42d195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b40f42d195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655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40f42d195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40f42d195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44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e62c4496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e62c4496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94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b40f42d19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b40f42d19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44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e62c4496e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e62c4496e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92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7add1a6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b7add1a6f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62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40f42d19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b40f42d19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89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b87fa0ae05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b87fa0ae05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64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87fa0ae05_0_2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87fa0ae05_0_2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95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b87fa0ae0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b87fa0ae0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81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87fa0ae05_0_2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87fa0ae05_0_2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b40f42d195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b40f42d195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45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b87fa0ae05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b87fa0ae05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96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35777" t="20419" r="41268" b="-215"/>
          <a:stretch/>
        </p:blipFill>
        <p:spPr>
          <a:xfrm rot="-5400000" flipH="1">
            <a:off x="6050550" y="2040525"/>
            <a:ext cx="2098800" cy="41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88000"/>
          </a:blip>
          <a:srcRect l="16683" t="5913" r="37907" b="-6486"/>
          <a:stretch/>
        </p:blipFill>
        <p:spPr>
          <a:xfrm>
            <a:off x="5810712" y="-35862"/>
            <a:ext cx="3333476" cy="415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704000" y="1385600"/>
            <a:ext cx="5736000" cy="17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5200"/>
              <a:buNone/>
              <a:defRPr sz="5100">
                <a:solidFill>
                  <a:srgbClr val="58457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38500" y="3291700"/>
            <a:ext cx="3267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 amt="76000"/>
          </a:blip>
          <a:srcRect l="74426" t="50905" r="-4998" b="-20267"/>
          <a:stretch/>
        </p:blipFill>
        <p:spPr>
          <a:xfrm rot="-5400008" flipH="1">
            <a:off x="328524" y="-347571"/>
            <a:ext cx="2516126" cy="321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35778" t="19071" r="42234" b="17569"/>
          <a:stretch/>
        </p:blipFill>
        <p:spPr>
          <a:xfrm flipH="1">
            <a:off x="1" y="2595275"/>
            <a:ext cx="1570824" cy="25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 amt="71000"/>
          </a:blip>
          <a:srcRect l="17993" t="44364" r="38981"/>
          <a:stretch/>
        </p:blipFill>
        <p:spPr>
          <a:xfrm>
            <a:off x="6575150" y="-8550"/>
            <a:ext cx="2578375" cy="18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720000" y="3870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 l="35778" t="20420" r="41267" b="32354"/>
          <a:stretch/>
        </p:blipFill>
        <p:spPr>
          <a:xfrm rot="-5400000">
            <a:off x="-140144" y="-207350"/>
            <a:ext cx="1356551" cy="15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 amt="71000"/>
          </a:blip>
          <a:srcRect l="17991" t="24840" r="36599"/>
          <a:stretch/>
        </p:blipFill>
        <p:spPr>
          <a:xfrm rot="10800000" flipH="1">
            <a:off x="6540225" y="2721075"/>
            <a:ext cx="2601801" cy="24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2">
            <a:alphaModFix amt="81000"/>
          </a:blip>
          <a:srcRect l="4438" r="68773" b="49972"/>
          <a:stretch/>
        </p:blipFill>
        <p:spPr>
          <a:xfrm rot="10799958">
            <a:off x="137353" y="539503"/>
            <a:ext cx="1880346" cy="205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2">
            <a:alphaModFix amt="81000"/>
          </a:blip>
          <a:srcRect l="4438" r="68773" b="49972"/>
          <a:stretch/>
        </p:blipFill>
        <p:spPr>
          <a:xfrm rot="10799958">
            <a:off x="3556828" y="2408378"/>
            <a:ext cx="1880346" cy="205224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/>
          <p:nvPr/>
        </p:nvSpPr>
        <p:spPr>
          <a:xfrm>
            <a:off x="723900" y="1181100"/>
            <a:ext cx="3733800" cy="3423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4686300" y="1181100"/>
            <a:ext cx="3733800" cy="3423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5663536" y="14563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title" idx="2"/>
          </p:nvPr>
        </p:nvSpPr>
        <p:spPr>
          <a:xfrm>
            <a:off x="5663525" y="19117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title" idx="3"/>
          </p:nvPr>
        </p:nvSpPr>
        <p:spPr>
          <a:xfrm>
            <a:off x="1704786" y="14563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title" idx="4"/>
          </p:nvPr>
        </p:nvSpPr>
        <p:spPr>
          <a:xfrm>
            <a:off x="1704775" y="19117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5"/>
          </p:nvPr>
        </p:nvSpPr>
        <p:spPr>
          <a:xfrm>
            <a:off x="4920586" y="312722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 idx="6"/>
          </p:nvPr>
        </p:nvSpPr>
        <p:spPr>
          <a:xfrm>
            <a:off x="4920586" y="3585006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title" idx="7"/>
          </p:nvPr>
        </p:nvSpPr>
        <p:spPr>
          <a:xfrm>
            <a:off x="961836" y="312722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 idx="8"/>
          </p:nvPr>
        </p:nvSpPr>
        <p:spPr>
          <a:xfrm>
            <a:off x="961826" y="3585006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bre Franklin"/>
              <a:buNone/>
              <a:defRPr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title" idx="9"/>
          </p:nvPr>
        </p:nvSpPr>
        <p:spPr>
          <a:xfrm>
            <a:off x="713225" y="387075"/>
            <a:ext cx="7717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3000"/>
              <a:buNone/>
              <a:defRPr sz="3000">
                <a:solidFill>
                  <a:srgbClr val="5845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9pPr>
          </a:lstStyle>
          <a:p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l="30778" t="21162" r="46267" b="-213"/>
          <a:stretch/>
        </p:blipFill>
        <p:spPr>
          <a:xfrm rot="10800000" flipH="1">
            <a:off x="7867650" y="-9525"/>
            <a:ext cx="1276351" cy="24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2">
            <a:alphaModFix amt="81000"/>
          </a:blip>
          <a:srcRect l="4438" r="68773" b="49972"/>
          <a:stretch/>
        </p:blipFill>
        <p:spPr>
          <a:xfrm rot="-44">
            <a:off x="7968424" y="-306914"/>
            <a:ext cx="1589201" cy="173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798050" y="3432775"/>
            <a:ext cx="36576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/>
          <p:nvPr/>
        </p:nvSpPr>
        <p:spPr>
          <a:xfrm>
            <a:off x="707100" y="1343025"/>
            <a:ext cx="7717800" cy="15813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707100" y="3019425"/>
            <a:ext cx="7717800" cy="1581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405650" y="1873753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 idx="2"/>
          </p:nvPr>
        </p:nvSpPr>
        <p:spPr>
          <a:xfrm>
            <a:off x="3349550" y="2252953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title" idx="3"/>
          </p:nvPr>
        </p:nvSpPr>
        <p:spPr>
          <a:xfrm>
            <a:off x="859550" y="1873753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 idx="4"/>
          </p:nvPr>
        </p:nvSpPr>
        <p:spPr>
          <a:xfrm>
            <a:off x="803450" y="2252953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 idx="5"/>
          </p:nvPr>
        </p:nvSpPr>
        <p:spPr>
          <a:xfrm>
            <a:off x="5951650" y="1873753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 idx="6"/>
          </p:nvPr>
        </p:nvSpPr>
        <p:spPr>
          <a:xfrm>
            <a:off x="5895550" y="2252953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title" idx="7"/>
          </p:nvPr>
        </p:nvSpPr>
        <p:spPr>
          <a:xfrm>
            <a:off x="3405675" y="3535078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title" idx="8"/>
          </p:nvPr>
        </p:nvSpPr>
        <p:spPr>
          <a:xfrm>
            <a:off x="3349450" y="3914278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title" idx="9"/>
          </p:nvPr>
        </p:nvSpPr>
        <p:spPr>
          <a:xfrm>
            <a:off x="859500" y="3535078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title" idx="13"/>
          </p:nvPr>
        </p:nvSpPr>
        <p:spPr>
          <a:xfrm>
            <a:off x="803400" y="3914278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title" idx="14"/>
          </p:nvPr>
        </p:nvSpPr>
        <p:spPr>
          <a:xfrm>
            <a:off x="5951638" y="3535078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entury Gothic"/>
              <a:buNone/>
              <a:defRPr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title" idx="15"/>
          </p:nvPr>
        </p:nvSpPr>
        <p:spPr>
          <a:xfrm>
            <a:off x="5895500" y="3914278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 b="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 idx="16"/>
          </p:nvPr>
        </p:nvSpPr>
        <p:spPr>
          <a:xfrm>
            <a:off x="713225" y="387075"/>
            <a:ext cx="7717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3000"/>
              <a:buNone/>
              <a:defRPr sz="3000">
                <a:solidFill>
                  <a:srgbClr val="5845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 rotWithShape="1">
          <a:blip r:embed="rId2">
            <a:alphaModFix amt="81000"/>
          </a:blip>
          <a:srcRect l="17991" t="14653" r="36599"/>
          <a:stretch/>
        </p:blipFill>
        <p:spPr>
          <a:xfrm rot="5400000" flipH="1">
            <a:off x="5715137" y="-133487"/>
            <a:ext cx="3333476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/>
          <p:cNvPicPr preferRelativeResize="0"/>
          <p:nvPr/>
        </p:nvPicPr>
        <p:blipFill rotWithShape="1">
          <a:blip r:embed="rId2">
            <a:alphaModFix/>
          </a:blip>
          <a:srcRect l="35777" t="20419" r="41268" b="-215"/>
          <a:stretch/>
        </p:blipFill>
        <p:spPr>
          <a:xfrm rot="-5400000" flipH="1">
            <a:off x="6098187" y="2058450"/>
            <a:ext cx="2098800" cy="41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 amt="88000"/>
          </a:blip>
          <a:srcRect l="16683" t="5917" r="52173" b="18215"/>
          <a:stretch/>
        </p:blipFill>
        <p:spPr>
          <a:xfrm flipH="1">
            <a:off x="-38112" y="48750"/>
            <a:ext cx="2286225" cy="31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3"/>
          <p:cNvPicPr preferRelativeResize="0"/>
          <p:nvPr/>
        </p:nvPicPr>
        <p:blipFill rotWithShape="1">
          <a:blip r:embed="rId2">
            <a:alphaModFix/>
          </a:blip>
          <a:srcRect l="35777" t="20419" r="41268" b="-215"/>
          <a:stretch/>
        </p:blipFill>
        <p:spPr>
          <a:xfrm rot="5400000" flipH="1">
            <a:off x="966050" y="-1041150"/>
            <a:ext cx="2098800" cy="41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4"/>
          <p:cNvPicPr preferRelativeResize="0"/>
          <p:nvPr/>
        </p:nvPicPr>
        <p:blipFill rotWithShape="1">
          <a:blip r:embed="rId2">
            <a:alphaModFix amt="73000"/>
          </a:blip>
          <a:srcRect l="37598" t="51133" r="-2056" b="-9572"/>
          <a:stretch/>
        </p:blipFill>
        <p:spPr>
          <a:xfrm rot="-10799988">
            <a:off x="4381501" y="2724158"/>
            <a:ext cx="4781549" cy="243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81000"/>
          </a:blip>
          <a:srcRect l="4438" r="68773" b="49972"/>
          <a:stretch/>
        </p:blipFill>
        <p:spPr>
          <a:xfrm rot="-3291236">
            <a:off x="6798303" y="2910292"/>
            <a:ext cx="1880345" cy="205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81000"/>
          </a:blip>
          <a:srcRect l="4438" r="68773" b="49972"/>
          <a:stretch/>
        </p:blipFill>
        <p:spPr>
          <a:xfrm rot="2329324">
            <a:off x="1996543" y="-138290"/>
            <a:ext cx="2114138" cy="230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743342" y="1543125"/>
            <a:ext cx="39924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743342" y="2978775"/>
            <a:ext cx="32682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1261618" y="1737675"/>
            <a:ext cx="16404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l="35779" t="19072" r="45405" b="35668"/>
          <a:stretch/>
        </p:blipFill>
        <p:spPr>
          <a:xfrm flipH="1">
            <a:off x="-1" y="3323225"/>
            <a:ext cx="1344251" cy="18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l="35777" t="20419" r="41268" b="-215"/>
          <a:stretch/>
        </p:blipFill>
        <p:spPr>
          <a:xfrm rot="5400000">
            <a:off x="242150" y="2058450"/>
            <a:ext cx="2098800" cy="41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75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387075"/>
            <a:ext cx="7717800" cy="572700"/>
          </a:xfrm>
          <a:prstGeom prst="rect">
            <a:avLst/>
          </a:prstGeom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 amt="88000"/>
          </a:blip>
          <a:srcRect l="16683" t="5917" r="52173" b="18215"/>
          <a:stretch/>
        </p:blipFill>
        <p:spPr>
          <a:xfrm>
            <a:off x="6857775" y="67800"/>
            <a:ext cx="2286225" cy="31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flipH="1">
            <a:off x="713225" y="387075"/>
            <a:ext cx="7717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210475" y="1496400"/>
            <a:ext cx="4706100" cy="21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l="35777" t="20419" r="41268" b="-215"/>
          <a:stretch/>
        </p:blipFill>
        <p:spPr>
          <a:xfrm rot="-5400000" flipH="1">
            <a:off x="7037826" y="3027799"/>
            <a:ext cx="1431049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 amt="81000"/>
          </a:blip>
          <a:srcRect l="17991" t="15717" r="42275" b="2119"/>
          <a:stretch/>
        </p:blipFill>
        <p:spPr>
          <a:xfrm rot="-5400000">
            <a:off x="187713" y="-187712"/>
            <a:ext cx="23011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10800000" flipH="1">
            <a:off x="5391150" y="350175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l="35777" t="20419" r="41268" b="-215"/>
          <a:stretch/>
        </p:blipFill>
        <p:spPr>
          <a:xfrm rot="-5400000">
            <a:off x="5799576" y="1884799"/>
            <a:ext cx="1431049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81000"/>
          </a:blip>
          <a:srcRect l="17991" t="19839" r="42275" b="2115"/>
          <a:stretch/>
        </p:blipFill>
        <p:spPr>
          <a:xfrm rot="-5400000">
            <a:off x="1626762" y="916411"/>
            <a:ext cx="3594951" cy="397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1238250" y="1106125"/>
            <a:ext cx="6667500" cy="1963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1238250" y="3306425"/>
            <a:ext cx="6667500" cy="618000"/>
          </a:xfrm>
          <a:prstGeom prst="rect">
            <a:avLst/>
          </a:prstGeom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15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rgbClr val="EEF5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l="35777" t="19073" r="41268" b="-202"/>
          <a:stretch/>
        </p:blipFill>
        <p:spPr>
          <a:xfrm flipH="1">
            <a:off x="0" y="1466850"/>
            <a:ext cx="1852600" cy="36861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585750" y="352425"/>
            <a:ext cx="7972500" cy="4438500"/>
          </a:xfrm>
          <a:prstGeom prst="rect">
            <a:avLst/>
          </a:prstGeom>
          <a:solidFill>
            <a:srgbClr val="EEF5FF"/>
          </a:solidFill>
          <a:ln w="19050" cap="flat" cmpd="sng">
            <a:solidFill>
              <a:srgbClr val="4C5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397809" y="1966250"/>
            <a:ext cx="1733100" cy="8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000"/>
              <a:buNone/>
              <a:defRPr sz="1400">
                <a:solidFill>
                  <a:srgbClr val="4C57A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6010166" y="1966250"/>
            <a:ext cx="1737300" cy="83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2397803" y="1251875"/>
            <a:ext cx="150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ctrTitle" idx="3"/>
          </p:nvPr>
        </p:nvSpPr>
        <p:spPr>
          <a:xfrm>
            <a:off x="6010166" y="1251875"/>
            <a:ext cx="13845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800">
                <a:solidFill>
                  <a:srgbClr val="5845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395709" y="3668744"/>
            <a:ext cx="1737300" cy="83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ctrTitle" idx="5"/>
          </p:nvPr>
        </p:nvSpPr>
        <p:spPr>
          <a:xfrm>
            <a:off x="2397800" y="2954975"/>
            <a:ext cx="18885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6010166" y="3668744"/>
            <a:ext cx="1737300" cy="83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010166" y="2955425"/>
            <a:ext cx="1584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82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1600"/>
              <a:buFont typeface="Fira Sans Condensed Medium"/>
              <a:buNone/>
              <a:defRPr sz="1600">
                <a:solidFill>
                  <a:srgbClr val="58457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8" hasCustomPrompt="1"/>
          </p:nvPr>
        </p:nvSpPr>
        <p:spPr>
          <a:xfrm>
            <a:off x="1414240" y="1251875"/>
            <a:ext cx="8046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None/>
              <a:defRPr sz="4000">
                <a:solidFill>
                  <a:srgbClr val="EEF5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 hasCustomPrompt="1"/>
          </p:nvPr>
        </p:nvSpPr>
        <p:spPr>
          <a:xfrm>
            <a:off x="1413190" y="2955875"/>
            <a:ext cx="8067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None/>
              <a:defRPr sz="4000">
                <a:solidFill>
                  <a:srgbClr val="EEF5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0166" y="1251875"/>
            <a:ext cx="9165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None/>
              <a:defRPr sz="4000">
                <a:solidFill>
                  <a:srgbClr val="EEF5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0166" y="2955425"/>
            <a:ext cx="9165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None/>
              <a:defRPr sz="4000">
                <a:solidFill>
                  <a:srgbClr val="EEF5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194"/>
              </a:buClr>
              <a:buSzPts val="4000"/>
              <a:buFont typeface="Righteous"/>
              <a:buNone/>
              <a:defRPr sz="4000">
                <a:solidFill>
                  <a:srgbClr val="00A194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5"/>
          </p:nvPr>
        </p:nvSpPr>
        <p:spPr>
          <a:xfrm>
            <a:off x="713225" y="387075"/>
            <a:ext cx="7717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3000"/>
              <a:buNone/>
              <a:defRPr sz="3000">
                <a:solidFill>
                  <a:srgbClr val="5845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9pPr>
          </a:lstStyle>
          <a:p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 amt="90000"/>
          </a:blip>
          <a:srcRect l="82658" t="21033" r="308" b="9343"/>
          <a:stretch/>
        </p:blipFill>
        <p:spPr>
          <a:xfrm rot="-8" flipH="1">
            <a:off x="7894301" y="-13224"/>
            <a:ext cx="1252699" cy="288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2">
            <a:alphaModFix amt="63000"/>
          </a:blip>
          <a:srcRect l="17995" t="44364" r="42953"/>
          <a:stretch/>
        </p:blipFill>
        <p:spPr>
          <a:xfrm>
            <a:off x="6803750" y="-8550"/>
            <a:ext cx="2340251" cy="18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2">
            <a:alphaModFix amt="63000"/>
          </a:blip>
          <a:srcRect l="17991" t="15717" r="48423" b="2119"/>
          <a:stretch/>
        </p:blipFill>
        <p:spPr>
          <a:xfrm rot="-5400000">
            <a:off x="318150" y="-335250"/>
            <a:ext cx="1737374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20000" y="3870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2800"/>
              <a:buNone/>
              <a:defRPr>
                <a:solidFill>
                  <a:srgbClr val="5845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EF5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8457E"/>
              </a:buClr>
              <a:buSzPts val="3000"/>
              <a:buFont typeface="Questrial"/>
              <a:buNone/>
              <a:defRPr sz="3000" b="1">
                <a:solidFill>
                  <a:srgbClr val="58457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800"/>
              <a:buFont typeface="Libre Franklin"/>
              <a:buChar char="●"/>
              <a:defRPr sz="1800"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○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■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●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○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■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●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○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57A8"/>
              </a:buClr>
              <a:buSzPts val="1400"/>
              <a:buFont typeface="Libre Franklin"/>
              <a:buChar char="■"/>
              <a:defRPr>
                <a:solidFill>
                  <a:srgbClr val="4C57A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7" r:id="rId6"/>
    <p:sldLayoutId id="2147483658" r:id="rId7"/>
    <p:sldLayoutId id="2147483659" r:id="rId8"/>
    <p:sldLayoutId id="2147483663" r:id="rId9"/>
    <p:sldLayoutId id="2147483665" r:id="rId10"/>
    <p:sldLayoutId id="2147483668" r:id="rId11"/>
    <p:sldLayoutId id="2147483674" r:id="rId12"/>
    <p:sldLayoutId id="2147483675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5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/>
          <p:nvPr/>
        </p:nvSpPr>
        <p:spPr>
          <a:xfrm>
            <a:off x="1632282" y="755762"/>
            <a:ext cx="5736000" cy="3829200"/>
          </a:xfrm>
          <a:prstGeom prst="rect">
            <a:avLst/>
          </a:prstGeom>
          <a:solidFill>
            <a:srgbClr val="EEF5FF"/>
          </a:solidFill>
          <a:ln w="28575" cap="flat" cmpd="sng">
            <a:solidFill>
              <a:srgbClr val="4C5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ctrTitle"/>
          </p:nvPr>
        </p:nvSpPr>
        <p:spPr>
          <a:xfrm>
            <a:off x="1704000" y="1385600"/>
            <a:ext cx="5736000" cy="17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rgbClr val="715B9E"/>
                </a:solidFill>
              </a:rPr>
              <a:t>VẬT LÝ 9</a:t>
            </a:r>
            <a:br>
              <a:rPr lang="en" sz="6700" dirty="0">
                <a:solidFill>
                  <a:srgbClr val="715B9E"/>
                </a:solidFill>
              </a:rPr>
            </a:br>
            <a:r>
              <a:rPr lang="en" sz="5500" dirty="0">
                <a:solidFill>
                  <a:srgbClr val="00A194"/>
                </a:solidFill>
              </a:rPr>
              <a:t>Bài 2</a:t>
            </a:r>
            <a:endParaRPr sz="5500" dirty="0">
              <a:solidFill>
                <a:srgbClr val="00A194"/>
              </a:solidFill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1"/>
          </p:nvPr>
        </p:nvSpPr>
        <p:spPr>
          <a:xfrm>
            <a:off x="2938500" y="3291700"/>
            <a:ext cx="3267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4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p56"/>
          <p:cNvPicPr preferRelativeResize="0"/>
          <p:nvPr/>
        </p:nvPicPr>
        <p:blipFill rotWithShape="1">
          <a:blip r:embed="rId3">
            <a:alphaModFix/>
          </a:blip>
          <a:srcRect l="35777" t="20420" r="40073" b="32354"/>
          <a:stretch/>
        </p:blipFill>
        <p:spPr>
          <a:xfrm flipH="1">
            <a:off x="8159775" y="1461274"/>
            <a:ext cx="841044" cy="92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6"/>
          <p:cNvPicPr preferRelativeResize="0"/>
          <p:nvPr/>
        </p:nvPicPr>
        <p:blipFill rotWithShape="1">
          <a:blip r:embed="rId3">
            <a:alphaModFix/>
          </a:blip>
          <a:srcRect l="35777" t="20420" r="40073" b="32354"/>
          <a:stretch/>
        </p:blipFill>
        <p:spPr>
          <a:xfrm>
            <a:off x="163150" y="3050051"/>
            <a:ext cx="841050" cy="92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6"/>
          <p:cNvPicPr preferRelativeResize="0"/>
          <p:nvPr/>
        </p:nvPicPr>
        <p:blipFill rotWithShape="1">
          <a:blip r:embed="rId4">
            <a:alphaModFix amt="71000"/>
          </a:blip>
          <a:srcRect l="17993" t="35212" r="38981"/>
          <a:stretch/>
        </p:blipFill>
        <p:spPr>
          <a:xfrm rot="10800000" flipH="1">
            <a:off x="7008425" y="3316999"/>
            <a:ext cx="2145099" cy="18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6"/>
          <p:cNvSpPr/>
          <p:nvPr/>
        </p:nvSpPr>
        <p:spPr>
          <a:xfrm>
            <a:off x="913800" y="1475250"/>
            <a:ext cx="7316400" cy="314551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3" name="Google Shape;783;p56"/>
          <p:cNvSpPr txBox="1">
            <a:spLocks noGrp="1"/>
          </p:cNvSpPr>
          <p:nvPr>
            <p:ph type="title"/>
          </p:nvPr>
        </p:nvSpPr>
        <p:spPr>
          <a:xfrm flipH="1">
            <a:off x="713225" y="3870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2) Phát biểu định luật</a:t>
            </a:r>
            <a:endParaRPr dirty="0"/>
          </a:p>
        </p:txBody>
      </p:sp>
      <p:sp>
        <p:nvSpPr>
          <p:cNvPr id="785" name="Google Shape;785;p56"/>
          <p:cNvSpPr txBox="1"/>
          <p:nvPr/>
        </p:nvSpPr>
        <p:spPr>
          <a:xfrm>
            <a:off x="1127738" y="1606038"/>
            <a:ext cx="6858022" cy="2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Cường độ dòng địên chạy qua dây dẫn tỉ lệ thuận với hiệu địên thế đặt vào hai đầu dây và tỉ lệ nghịch với điện trở của dây</a:t>
            </a:r>
            <a:endParaRPr sz="3200" b="1" dirty="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" grpId="0" animBg="1"/>
      <p:bldP spid="783" grpId="0"/>
      <p:bldP spid="7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68"/>
          <p:cNvSpPr txBox="1">
            <a:spLocks noGrp="1"/>
          </p:cNvSpPr>
          <p:nvPr>
            <p:ph type="title"/>
          </p:nvPr>
        </p:nvSpPr>
        <p:spPr>
          <a:xfrm>
            <a:off x="1238250" y="1106125"/>
            <a:ext cx="6667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VẬN DỤNG</a:t>
            </a:r>
            <a:endParaRPr dirty="0"/>
          </a:p>
        </p:txBody>
      </p:sp>
      <p:sp>
        <p:nvSpPr>
          <p:cNvPr id="1183" name="Google Shape;1183;p68"/>
          <p:cNvSpPr txBox="1">
            <a:spLocks noGrp="1"/>
          </p:cNvSpPr>
          <p:nvPr>
            <p:ph type="subTitle" idx="1"/>
          </p:nvPr>
        </p:nvSpPr>
        <p:spPr>
          <a:xfrm>
            <a:off x="1238250" y="3306425"/>
            <a:ext cx="66675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III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4"/>
          <p:cNvSpPr txBox="1">
            <a:spLocks noGrp="1"/>
          </p:cNvSpPr>
          <p:nvPr>
            <p:ph type="title" idx="16"/>
          </p:nvPr>
        </p:nvSpPr>
        <p:spPr>
          <a:xfrm>
            <a:off x="713225" y="387075"/>
            <a:ext cx="7717800" cy="7202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C3</a:t>
            </a:r>
            <a:endParaRPr sz="4000" dirty="0"/>
          </a:p>
        </p:txBody>
      </p:sp>
      <p:sp>
        <p:nvSpPr>
          <p:cNvPr id="15" name="Rectangle 14"/>
          <p:cNvSpPr/>
          <p:nvPr/>
        </p:nvSpPr>
        <p:spPr>
          <a:xfrm>
            <a:off x="628775" y="1200329"/>
            <a:ext cx="7886700" cy="3457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5956" y="1335881"/>
            <a:ext cx="7272337" cy="2955746"/>
          </a:xfrm>
          <a:prstGeom prst="rect">
            <a:avLst/>
          </a:prstGeom>
          <a:solidFill>
            <a:srgbClr val="FFFFFF"/>
          </a:solidFill>
          <a:ln w="28575">
            <a:solidFill>
              <a:srgbClr val="3A3A6D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/>
              <a:t>Một </a:t>
            </a:r>
            <a:r>
              <a:rPr lang="en-US" sz="3200" dirty="0" err="1"/>
              <a:t>bóng</a:t>
            </a:r>
            <a:r>
              <a:rPr lang="en-US" sz="3200" dirty="0"/>
              <a:t> </a:t>
            </a:r>
            <a:r>
              <a:rPr lang="en-US" sz="3200" dirty="0" err="1"/>
              <a:t>đèn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thắp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12</a:t>
            </a:r>
            <a:r>
              <a:rPr lang="el-GR" altLang="vi-VN" sz="3200" b="1" dirty="0">
                <a:solidFill>
                  <a:srgbClr val="FF0000"/>
                </a:solidFill>
                <a:cs typeface="Times New Roman" pitchFamily="18" charset="0"/>
              </a:rPr>
              <a:t> Ω</a:t>
            </a:r>
            <a:r>
              <a:rPr lang="en-US" altLang="vi-VN" sz="3200" dirty="0">
                <a:cs typeface="Times New Roman" pitchFamily="18" charset="0"/>
              </a:rPr>
              <a:t> CĐDĐ </a:t>
            </a:r>
            <a:r>
              <a:rPr lang="en-US" altLang="vi-VN" sz="3200" dirty="0" err="1">
                <a:cs typeface="Times New Roman" pitchFamily="18" charset="0"/>
              </a:rPr>
              <a:t>chạy</a:t>
            </a:r>
            <a:r>
              <a:rPr lang="en-US" altLang="vi-VN" sz="3200" dirty="0">
                <a:cs typeface="Times New Roman" pitchFamily="18" charset="0"/>
              </a:rPr>
              <a:t> qua </a:t>
            </a:r>
            <a:r>
              <a:rPr lang="en-US" altLang="vi-VN" sz="3200" dirty="0" err="1">
                <a:cs typeface="Times New Roman" pitchFamily="18" charset="0"/>
              </a:rPr>
              <a:t>dây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tóc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bóng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đèn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là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cs typeface="Times New Roman" pitchFamily="18" charset="0"/>
              </a:rPr>
              <a:t>0,5A</a:t>
            </a:r>
            <a:r>
              <a:rPr lang="en-US" altLang="vi-VN" sz="3200" dirty="0">
                <a:cs typeface="Times New Roman" pitchFamily="18" charset="0"/>
              </a:rPr>
              <a:t>. </a:t>
            </a:r>
            <a:r>
              <a:rPr lang="en-US" altLang="vi-VN" sz="3200" dirty="0" err="1">
                <a:cs typeface="Times New Roman" pitchFamily="18" charset="0"/>
              </a:rPr>
              <a:t>Tính</a:t>
            </a:r>
            <a:r>
              <a:rPr lang="en-US" altLang="vi-VN" sz="3200" dirty="0">
                <a:cs typeface="Times New Roman" pitchFamily="18" charset="0"/>
              </a:rPr>
              <a:t> HĐT </a:t>
            </a:r>
            <a:r>
              <a:rPr lang="en-US" altLang="vi-VN" sz="3200" dirty="0" err="1">
                <a:cs typeface="Times New Roman" pitchFamily="18" charset="0"/>
              </a:rPr>
              <a:t>giữa</a:t>
            </a:r>
            <a:r>
              <a:rPr lang="en-US" altLang="vi-VN" sz="3200" dirty="0">
                <a:cs typeface="Times New Roman" pitchFamily="18" charset="0"/>
              </a:rPr>
              <a:t> 2 </a:t>
            </a:r>
            <a:r>
              <a:rPr lang="en-US" altLang="vi-VN" sz="3200" dirty="0" err="1">
                <a:cs typeface="Times New Roman" pitchFamily="18" charset="0"/>
              </a:rPr>
              <a:t>đầu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dây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tóc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bóng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đèn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khi</a:t>
            </a:r>
            <a:r>
              <a:rPr lang="en-US" altLang="vi-VN" sz="3200" dirty="0">
                <a:cs typeface="Times New Roman" pitchFamily="18" charset="0"/>
              </a:rPr>
              <a:t> </a:t>
            </a:r>
            <a:r>
              <a:rPr lang="en-US" altLang="vi-VN" sz="3200" dirty="0" err="1">
                <a:cs typeface="Times New Roman" pitchFamily="18" charset="0"/>
              </a:rPr>
              <a:t>đó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0"/>
          <p:cNvSpPr txBox="1">
            <a:spLocks noGrp="1"/>
          </p:cNvSpPr>
          <p:nvPr>
            <p:ph type="title"/>
          </p:nvPr>
        </p:nvSpPr>
        <p:spPr>
          <a:xfrm>
            <a:off x="720000" y="387075"/>
            <a:ext cx="7704000" cy="6935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2"/>
                </a:solidFill>
              </a:rPr>
              <a:t>C3</a:t>
            </a:r>
            <a:endParaRPr sz="40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09018" y="1687246"/>
            <a:ext cx="1817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1">
                    <a:lumMod val="10000"/>
                  </a:schemeClr>
                </a:solidFill>
                <a:latin typeface="+mj-lt"/>
                <a:cs typeface="Times New Roman" pitchFamily="18" charset="0"/>
              </a:rPr>
              <a:t>R = 12</a:t>
            </a:r>
            <a:r>
              <a:rPr lang="el-GR" altLang="vi-VN" sz="2400" b="1" dirty="0">
                <a:solidFill>
                  <a:schemeClr val="accent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Ω</a:t>
            </a:r>
            <a:r>
              <a:rPr lang="en-US" altLang="vi-VN" sz="2400" b="1" dirty="0">
                <a:solidFill>
                  <a:schemeClr val="accent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1">
                    <a:lumMod val="10000"/>
                  </a:schemeClr>
                </a:solidFill>
                <a:latin typeface="+mj-lt"/>
                <a:cs typeface="Times New Roman" pitchFamily="18" charset="0"/>
              </a:rPr>
              <a:t>I = 0,5A</a:t>
            </a:r>
          </a:p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1">
                    <a:lumMod val="10000"/>
                  </a:schemeClr>
                </a:solidFill>
                <a:latin typeface="+mj-lt"/>
                <a:cs typeface="Times New Roman" pitchFamily="18" charset="0"/>
              </a:rPr>
              <a:t>U = ?</a:t>
            </a:r>
            <a:endParaRPr lang="el-GR" altLang="vi-VN" sz="2400" b="1" dirty="0">
              <a:solidFill>
                <a:schemeClr val="accent1">
                  <a:lumMod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93229" y="4113972"/>
            <a:ext cx="4663269" cy="830997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3A3A6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noProof="1">
                <a:latin typeface="+mn-lt"/>
                <a:cs typeface="Times New Roman" pitchFamily="18" charset="0"/>
              </a:rPr>
              <a:t>Hiệu </a:t>
            </a:r>
            <a:r>
              <a:rPr lang="vi-VN" altLang="vi-VN" sz="2400" noProof="1">
                <a:latin typeface="+mn-lt"/>
                <a:cs typeface="Times New Roman" pitchFamily="18" charset="0"/>
              </a:rPr>
              <a:t>điện thế giữa hai đầu dây tóc bóng đèn là 6V. </a:t>
            </a:r>
          </a:p>
        </p:txBody>
      </p:sp>
      <p:sp>
        <p:nvSpPr>
          <p:cNvPr id="14" name="Hộp_Văn_Bản 11"/>
          <p:cNvSpPr txBox="1">
            <a:spLocks noChangeArrowheads="1"/>
          </p:cNvSpPr>
          <p:nvPr/>
        </p:nvSpPr>
        <p:spPr bwMode="auto">
          <a:xfrm>
            <a:off x="4093229" y="1687577"/>
            <a:ext cx="287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altLang="vi-VN" sz="2400" dirty="0">
                <a:latin typeface="+mn-lt"/>
                <a:cs typeface="Times New Roman" pitchFamily="18" charset="0"/>
              </a:rPr>
              <a:t>Áp dụng công thức:</a:t>
            </a:r>
          </a:p>
        </p:txBody>
      </p:sp>
      <p:sp>
        <p:nvSpPr>
          <p:cNvPr id="15" name="Hộp_Văn_Bản 12"/>
          <p:cNvSpPr txBox="1">
            <a:spLocks noChangeArrowheads="1"/>
          </p:cNvSpPr>
          <p:nvPr/>
        </p:nvSpPr>
        <p:spPr bwMode="auto">
          <a:xfrm>
            <a:off x="6096001" y="3045385"/>
            <a:ext cx="1740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2400" dirty="0">
                <a:latin typeface="+mn-lt"/>
                <a:cs typeface="Times New Roman" pitchFamily="18" charset="0"/>
              </a:rPr>
              <a:t>= 12 . 0,5 </a:t>
            </a:r>
          </a:p>
        </p:txBody>
      </p:sp>
      <p:sp>
        <p:nvSpPr>
          <p:cNvPr id="16" name="Hộp_Văn_Bản 13"/>
          <p:cNvSpPr txBox="1">
            <a:spLocks noChangeArrowheads="1"/>
          </p:cNvSpPr>
          <p:nvPr/>
        </p:nvSpPr>
        <p:spPr bwMode="auto">
          <a:xfrm>
            <a:off x="809018" y="996978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b="1" u="sng" dirty="0" err="1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vi-VN" sz="2400" b="1" u="sng" dirty="0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altLang="vi-VN" sz="2400" b="1" u="sng" dirty="0">
              <a:solidFill>
                <a:srgbClr val="0087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ộp_Văn_Bản 14"/>
          <p:cNvSpPr txBox="1">
            <a:spLocks noChangeArrowheads="1"/>
          </p:cNvSpPr>
          <p:nvPr/>
        </p:nvSpPr>
        <p:spPr bwMode="auto">
          <a:xfrm>
            <a:off x="5156020" y="1015802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b="1" u="sng" dirty="0" err="1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altLang="vi-VN" sz="2400" b="1" u="sng" dirty="0">
              <a:solidFill>
                <a:srgbClr val="0087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_Văn_Bản 12"/>
              <p:cNvSpPr txBox="1">
                <a:spLocks noChangeArrowheads="1"/>
              </p:cNvSpPr>
              <p:nvPr/>
            </p:nvSpPr>
            <p:spPr bwMode="auto">
              <a:xfrm>
                <a:off x="4093229" y="2149242"/>
                <a:ext cx="3125714" cy="896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𝑰</m:t>
                      </m:r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alt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⟹</m:t>
                      </m:r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𝑼</m:t>
                      </m:r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𝑰</m:t>
                      </m:r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𝑹</m:t>
                      </m:r>
                    </m:oMath>
                  </m:oMathPara>
                </a14:m>
                <a:endParaRPr lang="en-US" alt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Hộp_Văn_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3229" y="2149242"/>
                <a:ext cx="3125714" cy="896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_Văn_Bản 12"/>
          <p:cNvSpPr txBox="1">
            <a:spLocks noChangeArrowheads="1"/>
          </p:cNvSpPr>
          <p:nvPr/>
        </p:nvSpPr>
        <p:spPr bwMode="auto">
          <a:xfrm>
            <a:off x="6096001" y="3559935"/>
            <a:ext cx="1239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2400" dirty="0">
                <a:latin typeface="+mn-lt"/>
                <a:cs typeface="Times New Roman" pitchFamily="18" charset="0"/>
              </a:rPr>
              <a:t>= 6 (V)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78727" y="1148788"/>
            <a:ext cx="0" cy="363103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15" y="4188352"/>
            <a:ext cx="682236" cy="682236"/>
          </a:xfrm>
          <a:prstGeom prst="rect">
            <a:avLst/>
          </a:prstGeom>
        </p:spPr>
      </p:pic>
      <p:pic>
        <p:nvPicPr>
          <p:cNvPr id="13" name="Google Shape;780;p56"/>
          <p:cNvPicPr preferRelativeResize="0"/>
          <p:nvPr/>
        </p:nvPicPr>
        <p:blipFill rotWithShape="1">
          <a:blip r:embed="rId5">
            <a:alphaModFix/>
          </a:blip>
          <a:srcRect l="35777" t="20420" r="40073" b="32354"/>
          <a:stretch/>
        </p:blipFill>
        <p:spPr>
          <a:xfrm rot="5400000">
            <a:off x="117412" y="2696633"/>
            <a:ext cx="2329456" cy="2564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title" idx="15"/>
          </p:nvPr>
        </p:nvSpPr>
        <p:spPr>
          <a:xfrm>
            <a:off x="713225" y="3870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C4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609600" y="1058474"/>
            <a:ext cx="7654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Tx/>
              <a:defRPr/>
            </a:pPr>
            <a:r>
              <a:rPr lang="en-US" sz="3600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  </a:t>
            </a:r>
            <a:r>
              <a:rPr lang="vi-VN" sz="3600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Đặt  cùng một hiệu điện thế vào hai đầu các dây dẫn có điện trở  </a:t>
            </a:r>
            <a:r>
              <a:rPr lang="vi-VN" sz="3600" kern="1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</a:t>
            </a:r>
            <a:r>
              <a:rPr lang="vi-VN" sz="3600" kern="12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vi-VN" sz="3600" kern="1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và R</a:t>
            </a:r>
            <a:r>
              <a:rPr lang="vi-VN" sz="3600" kern="12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vi-VN" sz="3600" kern="1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3600" kern="1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kern="1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</a:t>
            </a:r>
            <a:r>
              <a:rPr lang="vi-VN" sz="3600" kern="12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vi-VN" sz="3600" kern="1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=3R</a:t>
            </a:r>
            <a:r>
              <a:rPr lang="vi-VN" sz="3600" kern="12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vi-VN" sz="3600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. Dòng điện chạy qua dây dẫn nào có cường độ lớn hơn và lớn hơn bao nhiêu lần?</a:t>
            </a:r>
            <a:endParaRPr lang="en-US" sz="36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8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469842" y="3941866"/>
            <a:ext cx="5095875" cy="28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8"/>
          <p:cNvSpPr txBox="1">
            <a:spLocks noGrp="1"/>
          </p:cNvSpPr>
          <p:nvPr>
            <p:ph type="title"/>
          </p:nvPr>
        </p:nvSpPr>
        <p:spPr>
          <a:xfrm flipH="1">
            <a:off x="713225" y="3870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C4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403489" y="1687577"/>
                <a:ext cx="2417801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vi-VN" sz="2400" b="1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vi-VN" sz="2400" b="1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vi-VN" sz="2400" b="1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𝑼</m:t>
                      </m:r>
                    </m:oMath>
                  </m:oMathPara>
                </a14:m>
                <a:endParaRPr lang="en-US" altLang="vi-VN" sz="2400" b="1" dirty="0">
                  <a:solidFill>
                    <a:schemeClr val="accent1">
                      <a:lumMod val="10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altLang="vi-VN" sz="2400" b="1" dirty="0">
                  <a:solidFill>
                    <a:schemeClr val="accent1">
                      <a:lumMod val="10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vi-VN" sz="2400" b="1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vi-VN" sz="2400" b="1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𝟑</m:t>
                      </m:r>
                      <m:r>
                        <a:rPr lang="en-US" altLang="vi-VN" sz="2400" b="1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vi-VN" sz="2400" b="1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vi-VN" sz="2400" b="1" dirty="0">
                  <a:solidFill>
                    <a:schemeClr val="accent1">
                      <a:lumMod val="10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altLang="vi-VN" sz="2400" b="1" dirty="0">
                  <a:solidFill>
                    <a:schemeClr val="accent1">
                      <a:lumMod val="10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vi-VN" sz="2400" dirty="0">
                    <a:solidFill>
                      <a:schemeClr val="accent1">
                        <a:lumMod val="10000"/>
                      </a:schemeClr>
                    </a:solidFill>
                    <a:latin typeface="+mj-lt"/>
                    <a:cs typeface="Times New Roman" pitchFamily="18" charset="0"/>
                  </a:rPr>
                  <a:t>So </a:t>
                </a:r>
                <a:r>
                  <a:rPr lang="en-US" altLang="vi-VN" sz="2400" dirty="0" err="1">
                    <a:solidFill>
                      <a:schemeClr val="accent1">
                        <a:lumMod val="10000"/>
                      </a:schemeClr>
                    </a:solidFill>
                    <a:latin typeface="+mj-lt"/>
                    <a:cs typeface="Times New Roman" pitchFamily="18" charset="0"/>
                  </a:rPr>
                  <a:t>sánh</a:t>
                </a:r>
                <a:r>
                  <a:rPr lang="en-US" altLang="vi-VN" sz="2400" dirty="0">
                    <a:solidFill>
                      <a:schemeClr val="accent1">
                        <a:lumMod val="10000"/>
                      </a:schemeClr>
                    </a:solidFill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vi-VN" sz="2400" i="1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vi-VN" sz="2400" b="0" i="1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vi-VN" sz="2400" b="0" i="1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vi-VN" sz="2400" dirty="0">
                    <a:solidFill>
                      <a:schemeClr val="accent1">
                        <a:lumMod val="10000"/>
                      </a:schemeClr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altLang="vi-VN" sz="2400" dirty="0" err="1">
                    <a:solidFill>
                      <a:schemeClr val="accent1">
                        <a:lumMod val="10000"/>
                      </a:schemeClr>
                    </a:solidFill>
                    <a:latin typeface="+mj-lt"/>
                    <a:cs typeface="Times New Roman" pitchFamily="18" charset="0"/>
                  </a:rPr>
                  <a:t>và</a:t>
                </a:r>
                <a:r>
                  <a:rPr lang="en-US" altLang="vi-VN" sz="2400" dirty="0">
                    <a:solidFill>
                      <a:schemeClr val="accent1">
                        <a:lumMod val="10000"/>
                      </a:schemeClr>
                    </a:solidFill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vi-VN" sz="2400" i="1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vi-VN" sz="2400" b="0" i="1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vi-VN" sz="2400" b="0" i="1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altLang="vi-VN" sz="2400" dirty="0">
                  <a:solidFill>
                    <a:schemeClr val="accent1">
                      <a:lumMod val="10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89" y="1687577"/>
                <a:ext cx="2417801" cy="2492990"/>
              </a:xfrm>
              <a:prstGeom prst="rect">
                <a:avLst/>
              </a:prstGeom>
              <a:blipFill>
                <a:blip r:embed="rId4"/>
                <a:stretch>
                  <a:fillRect l="-3778" b="-4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_Văn_Bản 11"/>
          <p:cNvSpPr txBox="1">
            <a:spLocks noChangeArrowheads="1"/>
          </p:cNvSpPr>
          <p:nvPr/>
        </p:nvSpPr>
        <p:spPr bwMode="auto">
          <a:xfrm>
            <a:off x="3239478" y="1541981"/>
            <a:ext cx="287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altLang="vi-VN" sz="2400" dirty="0">
                <a:latin typeface="+mn-lt"/>
                <a:cs typeface="Times New Roman" pitchFamily="18" charset="0"/>
              </a:rPr>
              <a:t>Áp dụng công thức:</a:t>
            </a:r>
          </a:p>
        </p:txBody>
      </p:sp>
      <p:sp>
        <p:nvSpPr>
          <p:cNvPr id="28" name="Hộp_Văn_Bản 13"/>
          <p:cNvSpPr txBox="1">
            <a:spLocks noChangeArrowheads="1"/>
          </p:cNvSpPr>
          <p:nvPr/>
        </p:nvSpPr>
        <p:spPr bwMode="auto">
          <a:xfrm>
            <a:off x="809018" y="996978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b="1" u="sng" dirty="0" err="1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vi-VN" sz="2400" b="1" u="sng" dirty="0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altLang="vi-VN" sz="2400" b="1" u="sng" dirty="0">
              <a:solidFill>
                <a:srgbClr val="0087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ộp_Văn_Bản 14"/>
          <p:cNvSpPr txBox="1">
            <a:spLocks noChangeArrowheads="1"/>
          </p:cNvSpPr>
          <p:nvPr/>
        </p:nvSpPr>
        <p:spPr bwMode="auto">
          <a:xfrm>
            <a:off x="5156020" y="1015802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b="1" u="sng" dirty="0" err="1">
                <a:solidFill>
                  <a:srgbClr val="0087C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altLang="vi-VN" sz="2400" b="1" u="sng" dirty="0">
              <a:solidFill>
                <a:srgbClr val="0087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_Văn_Bản 12"/>
              <p:cNvSpPr txBox="1">
                <a:spLocks noChangeArrowheads="1"/>
              </p:cNvSpPr>
              <p:nvPr/>
            </p:nvSpPr>
            <p:spPr bwMode="auto">
              <a:xfrm>
                <a:off x="3243051" y="2068160"/>
                <a:ext cx="1221793" cy="78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2400" b="0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𝐼</m:t>
                      </m:r>
                      <m:r>
                        <a:rPr lang="en-US" altLang="vi-VN" sz="2400" b="0" i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400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400" b="0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vi-VN" sz="2400" b="0" i="1" smtClean="0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altLang="vi-VN" sz="2400" b="0" i="1" dirty="0">
                  <a:solidFill>
                    <a:schemeClr val="accent1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Hộp_Văn_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051" y="2068160"/>
                <a:ext cx="1221793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3000158" y="1127357"/>
            <a:ext cx="0" cy="363103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8" y="4309537"/>
            <a:ext cx="682236" cy="682236"/>
          </a:xfrm>
          <a:prstGeom prst="rect">
            <a:avLst/>
          </a:prstGeom>
        </p:spPr>
      </p:pic>
      <p:pic>
        <p:nvPicPr>
          <p:cNvPr id="34" name="Google Shape;433;p48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8982163">
            <a:off x="-1738920" y="-1269293"/>
            <a:ext cx="5095875" cy="286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33;p48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4893786" y="-522111"/>
            <a:ext cx="5095875" cy="28664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_Văn_Bản 11"/>
              <p:cNvSpPr txBox="1">
                <a:spLocks noChangeArrowheads="1"/>
              </p:cNvSpPr>
              <p:nvPr/>
            </p:nvSpPr>
            <p:spPr bwMode="auto">
              <a:xfrm>
                <a:off x="4182464" y="4379835"/>
                <a:ext cx="22508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vi-VN" sz="2400" b="1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 </a:t>
                </a:r>
                <a:r>
                  <a:rPr lang="en-US" altLang="vi-VN" sz="2400" b="1" dirty="0" err="1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gấp</a:t>
                </a:r>
                <a:r>
                  <a:rPr lang="en-US" altLang="vi-VN" sz="2400" b="1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 3 </a:t>
                </a:r>
                <a:r>
                  <a:rPr lang="en-US" altLang="vi-VN" sz="2400" b="1" dirty="0" err="1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lần</a:t>
                </a:r>
                <a:r>
                  <a:rPr lang="en-US" altLang="vi-VN" sz="2400" b="1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vi-VN" altLang="vi-VN" sz="2400" b="1" dirty="0">
                  <a:solidFill>
                    <a:srgbClr val="FF0000"/>
                  </a:solidFill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Hộp_Văn_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2464" y="4379835"/>
                <a:ext cx="2250809" cy="461665"/>
              </a:xfrm>
              <a:prstGeom prst="rect">
                <a:avLst/>
              </a:prstGeom>
              <a:blipFill>
                <a:blip r:embed="rId7"/>
                <a:stretch>
                  <a:fillRect l="-542" t="-9211" b="-302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9478" y="2890081"/>
                <a:ext cx="3842526" cy="1441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⟹</m:t>
                      </m:r>
                      <m:f>
                        <m:f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𝑈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vi-VN" sz="2400" i="1">
                                      <a:solidFill>
                                        <a:schemeClr val="accent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vi-VN" sz="2400" i="1">
                                      <a:solidFill>
                                        <a:schemeClr val="accent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vi-VN" sz="2400" i="1">
                                      <a:solidFill>
                                        <a:schemeClr val="accent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vi-VN" sz="2400" i="1">
                                      <a:solidFill>
                                        <a:schemeClr val="accent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vi-VN" sz="2400" i="1">
                                      <a:solidFill>
                                        <a:schemeClr val="accent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vi-VN" sz="2400" i="1">
                                      <a:solidFill>
                                        <a:schemeClr val="accent1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>
                        <m:f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478" y="2890081"/>
                <a:ext cx="3842526" cy="1441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53633" y="3391261"/>
                <a:ext cx="1763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633" y="3391261"/>
                <a:ext cx="1763560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64844" y="2081119"/>
                <a:ext cx="3934731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; </m:t>
                      </m:r>
                      <m:sSub>
                        <m:sSub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vi-VN" sz="2400" i="1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vi-VN" sz="2400" i="1">
                              <a:solidFill>
                                <a:schemeClr val="accent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vi-VN" sz="2400" i="1">
                                  <a:solidFill>
                                    <a:schemeClr val="accent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44" y="2081119"/>
                <a:ext cx="3934731" cy="844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7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" fill="hold">
                                          <p:stCondLst>
                                            <p:cond delay="1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" decel="50000" autoRev="1" fill="hold">
                                          <p:stCondLst>
                                            <p:cond delay="1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0" grpId="0"/>
      <p:bldP spid="36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title" idx="4294967295"/>
          </p:nvPr>
        </p:nvSpPr>
        <p:spPr>
          <a:xfrm flipH="1">
            <a:off x="713225" y="3870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VẬN DỤNG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54182" y="1116640"/>
            <a:ext cx="817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+mn-lt"/>
              </a:rPr>
              <a:t>Câu 1:</a:t>
            </a:r>
            <a:r>
              <a:rPr lang="vi-VN" sz="2400" dirty="0">
                <a:solidFill>
                  <a:srgbClr val="000000"/>
                </a:solidFill>
                <a:latin typeface="+mn-lt"/>
              </a:rPr>
              <a:t> Lựa chọn từ thích hợp điền vào chỗ trống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:</a:t>
            </a:r>
            <a:endParaRPr lang="vi-VN" sz="240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+mn-lt"/>
              </a:rPr>
              <a:t>…………………….</a:t>
            </a:r>
            <a:r>
              <a:rPr lang="vi-VN" sz="2400" dirty="0">
                <a:solidFill>
                  <a:srgbClr val="000000"/>
                </a:solidFill>
                <a:latin typeface="+mn-lt"/>
              </a:rPr>
              <a:t>của dây dẫn càng nhỏ thì dây dẫn đó dẫn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đi</a:t>
            </a:r>
            <a:r>
              <a:rPr lang="vi-VN" sz="2400" dirty="0">
                <a:solidFill>
                  <a:srgbClr val="000000"/>
                </a:solidFill>
                <a:latin typeface="+mn-lt"/>
              </a:rPr>
              <a:t>ện càng tốt.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algn="just"/>
            <a:endParaRPr lang="vi-VN" sz="240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n-lt"/>
              </a:rPr>
              <a:t>A. Điện trở				B. Chiều dài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n-lt"/>
              </a:rPr>
              <a:t>C. Cường độ				D. Hiệu điện thế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182" y="3581830"/>
            <a:ext cx="76690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+mn-lt"/>
              </a:rPr>
              <a:t>Câu 2</a:t>
            </a:r>
            <a:r>
              <a:rPr lang="vi-VN" sz="2800" b="1" dirty="0">
                <a:solidFill>
                  <a:srgbClr val="0000FF"/>
                </a:solidFill>
                <a:latin typeface="+mn-lt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+mn-lt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+mn-lt"/>
              </a:rPr>
              <a:t>Đơn vị nào dưới đây là đơn vị của điện trở?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n-lt"/>
              </a:rPr>
              <a:t>A. Ôm					B. Oát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n-lt"/>
              </a:rPr>
              <a:t>C. Vôn				D. Ampe</a:t>
            </a:r>
          </a:p>
        </p:txBody>
      </p:sp>
      <p:sp>
        <p:nvSpPr>
          <p:cNvPr id="7" name="Oval 6"/>
          <p:cNvSpPr/>
          <p:nvPr/>
        </p:nvSpPr>
        <p:spPr>
          <a:xfrm>
            <a:off x="491839" y="2579715"/>
            <a:ext cx="495300" cy="457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1839" y="3984172"/>
            <a:ext cx="495300" cy="457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75300"/>
          </a:xfrm>
          <a:prstGeom prst="rect">
            <a:avLst/>
          </a:prstGeom>
        </p:spPr>
        <p:txBody>
          <a:bodyPr spcFirstLastPara="1" wrap="square" lIns="228600" tIns="118850" rIns="228600" bIns="118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 TRỞ CỦA DÂY DẪN – ĐỊNH LUẬT ÔM</a:t>
            </a:r>
            <a:endParaRPr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713225" y="3870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2</a:t>
            </a:r>
            <a:endParaRPr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uiExpand="1" build="p" animBg="1"/>
      <p:bldP spid="2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/>
          <p:nvPr/>
        </p:nvSpPr>
        <p:spPr>
          <a:xfrm>
            <a:off x="3176282" y="1000200"/>
            <a:ext cx="4706100" cy="3143100"/>
          </a:xfrm>
          <a:prstGeom prst="rect">
            <a:avLst/>
          </a:prstGeom>
          <a:solidFill>
            <a:srgbClr val="EEF5FF"/>
          </a:solidFill>
          <a:ln w="28575" cap="flat" cmpd="sng">
            <a:solidFill>
              <a:srgbClr val="4C5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3533132" y="1853850"/>
            <a:ext cx="39924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8457E"/>
                </a:solidFill>
              </a:rPr>
              <a:t>ĐIỆN TRỞ CỦA </a:t>
            </a:r>
            <a:r>
              <a:rPr lang="en" dirty="0">
                <a:solidFill>
                  <a:srgbClr val="00A194"/>
                </a:solidFill>
              </a:rPr>
              <a:t>DÂY DẪN</a:t>
            </a:r>
            <a:endParaRPr dirty="0">
              <a:solidFill>
                <a:srgbClr val="00A194"/>
              </a:solidFill>
            </a:endParaRPr>
          </a:p>
        </p:txBody>
      </p:sp>
      <p:sp>
        <p:nvSpPr>
          <p:cNvPr id="299" name="Google Shape;299;p42"/>
          <p:cNvSpPr txBox="1">
            <a:spLocks noGrp="1"/>
          </p:cNvSpPr>
          <p:nvPr>
            <p:ph type="title" idx="2"/>
          </p:nvPr>
        </p:nvSpPr>
        <p:spPr>
          <a:xfrm>
            <a:off x="1261618" y="1737675"/>
            <a:ext cx="16404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90;p4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86890" y="7890"/>
                <a:ext cx="6435437" cy="72128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400" dirty="0">
                    <a:solidFill>
                      <a:srgbClr val="58457E"/>
                    </a:solidFill>
                  </a:rPr>
                  <a:t>1) Xác định thương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i="1" smtClean="0">
                            <a:solidFill>
                              <a:srgbClr val="58457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 smtClean="0">
                            <a:solidFill>
                              <a:srgbClr val="58457E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ar-AE" sz="2400" b="1" i="1" smtClean="0">
                            <a:solidFill>
                              <a:srgbClr val="58457E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ar-AE" sz="2400" dirty="0">
                    <a:solidFill>
                      <a:srgbClr val="58457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58457E"/>
                    </a:solidFill>
                  </a:rPr>
                  <a:t>đối</a:t>
                </a:r>
                <a:r>
                  <a:rPr lang="en-US" sz="2400" dirty="0">
                    <a:solidFill>
                      <a:srgbClr val="58457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58457E"/>
                    </a:solidFill>
                  </a:rPr>
                  <a:t>với</a:t>
                </a:r>
                <a:r>
                  <a:rPr lang="ar-AE" sz="2400" dirty="0">
                    <a:solidFill>
                      <a:srgbClr val="58457E"/>
                    </a:solidFill>
                  </a:rPr>
                  <a:t> </a:t>
                </a:r>
                <a:r>
                  <a:rPr lang="vi-VN" sz="2400" dirty="0">
                    <a:solidFill>
                      <a:srgbClr val="58457E"/>
                    </a:solidFill>
                  </a:rPr>
                  <a:t>mỗi </a:t>
                </a:r>
                <a:r>
                  <a:rPr lang="vi-VN" sz="2400" dirty="0" err="1">
                    <a:solidFill>
                      <a:srgbClr val="58457E"/>
                    </a:solidFill>
                  </a:rPr>
                  <a:t>dây</a:t>
                </a:r>
                <a:r>
                  <a:rPr lang="vi-VN" sz="2400" dirty="0">
                    <a:solidFill>
                      <a:srgbClr val="58457E"/>
                    </a:solidFill>
                  </a:rPr>
                  <a:t> </a:t>
                </a:r>
                <a:r>
                  <a:rPr lang="vi-VN" sz="2400" dirty="0" err="1">
                    <a:solidFill>
                      <a:srgbClr val="58457E"/>
                    </a:solidFill>
                  </a:rPr>
                  <a:t>dẫn</a:t>
                </a:r>
                <a:endParaRPr lang="vi-VN" sz="2400" dirty="0">
                  <a:solidFill>
                    <a:srgbClr val="58457E"/>
                  </a:solidFill>
                </a:endParaRPr>
              </a:p>
            </p:txBody>
          </p:sp>
        </mc:Choice>
        <mc:Fallback xmlns="">
          <p:sp>
            <p:nvSpPr>
              <p:cNvPr id="5" name="Google Shape;290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6890" y="7890"/>
                <a:ext cx="6435437" cy="721288"/>
              </a:xfrm>
              <a:prstGeom prst="rect">
                <a:avLst/>
              </a:prstGeom>
              <a:blipFill>
                <a:blip r:embed="rId2"/>
                <a:stretch>
                  <a:fillRect b="-84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91;p41"/>
          <p:cNvSpPr txBox="1">
            <a:spLocks/>
          </p:cNvSpPr>
          <p:nvPr/>
        </p:nvSpPr>
        <p:spPr>
          <a:xfrm>
            <a:off x="96669" y="757799"/>
            <a:ext cx="852259" cy="508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>
                <a:solidFill>
                  <a:schemeClr val="bg1">
                    <a:lumMod val="50000"/>
                  </a:schemeClr>
                </a:solidFill>
              </a:rPr>
              <a:t>C1</a:t>
            </a:r>
            <a:endParaRPr lang="vi-VN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36071" y="744847"/>
                <a:ext cx="7786256" cy="5339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8457E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buClrTx/>
                </a:pPr>
                <a:r>
                  <a:rPr lang="vi-VN" sz="2000" kern="1200" dirty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rPr>
                  <a:t>Tính thương số</a:t>
                </a:r>
                <a:r>
                  <a:rPr lang="en-US" sz="2000" kern="1200" dirty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kern="1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kern="1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2000" b="1" i="1" kern="1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lang="vi-VN" sz="2000" kern="1200" dirty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rPr>
                  <a:t>đối với mỗi dây dẫn dựa vào kết quả bảng 1;2</a:t>
                </a:r>
                <a:endParaRPr lang="en-US" sz="20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71" y="744847"/>
                <a:ext cx="7786256" cy="533992"/>
              </a:xfrm>
              <a:prstGeom prst="rect">
                <a:avLst/>
              </a:prstGeom>
              <a:blipFill>
                <a:blip r:embed="rId3"/>
                <a:stretch>
                  <a:fillRect l="-703" b="-4396"/>
                </a:stretch>
              </a:blipFill>
              <a:ln w="19050">
                <a:solidFill>
                  <a:srgbClr val="58457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6071" y="802973"/>
            <a:ext cx="232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err="1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Bảng</a:t>
            </a:r>
            <a:r>
              <a:rPr lang="en-US" sz="1800" b="1" kern="120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 1: </a:t>
            </a:r>
            <a:r>
              <a:rPr lang="en-US" sz="1800" b="1" kern="1200" dirty="0" err="1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Dây</a:t>
            </a:r>
            <a:r>
              <a:rPr lang="en-US" sz="1800" b="1" kern="1200" dirty="0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dẫn</a:t>
            </a:r>
            <a:r>
              <a:rPr lang="en-US" sz="1800" b="1" kern="1200" dirty="0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4824" y="802973"/>
            <a:ext cx="232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err="1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Bảng</a:t>
            </a:r>
            <a:r>
              <a:rPr lang="en-US" sz="1800" b="1" kern="120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 2: </a:t>
            </a:r>
            <a:r>
              <a:rPr lang="en-US" sz="1800" b="1" kern="1200" dirty="0" err="1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Dây</a:t>
            </a:r>
            <a:r>
              <a:rPr lang="en-US" sz="1800" b="1" kern="1200" dirty="0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dẫn</a:t>
            </a:r>
            <a:r>
              <a:rPr lang="en-US" sz="1800" b="1" kern="1200" dirty="0">
                <a:solidFill>
                  <a:srgbClr val="1A04C0"/>
                </a:solidFill>
                <a:latin typeface="+mj-lt"/>
                <a:ea typeface="+mn-ea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06007"/>
              </p:ext>
            </p:extLst>
          </p:nvPr>
        </p:nvGraphicFramePr>
        <p:xfrm>
          <a:off x="716761" y="1336965"/>
          <a:ext cx="3278979" cy="2965276"/>
        </p:xfrm>
        <a:graphic>
          <a:graphicData uri="http://schemas.openxmlformats.org/drawingml/2006/table">
            <a:tbl>
              <a:tblPr firstRow="1" bandRow="1">
                <a:tableStyleId>{C79572BD-ED89-4083-9F91-0A3F7E529E4D}</a:tableStyleId>
              </a:tblPr>
              <a:tblGrid>
                <a:gridCol w="1092993">
                  <a:extLst>
                    <a:ext uri="{9D8B030D-6E8A-4147-A177-3AD203B41FA5}">
                      <a16:colId xmlns:a16="http://schemas.microsoft.com/office/drawing/2014/main" val="894348584"/>
                    </a:ext>
                  </a:extLst>
                </a:gridCol>
                <a:gridCol w="1092993">
                  <a:extLst>
                    <a:ext uri="{9D8B030D-6E8A-4147-A177-3AD203B41FA5}">
                      <a16:colId xmlns:a16="http://schemas.microsoft.com/office/drawing/2014/main" val="3747207056"/>
                    </a:ext>
                  </a:extLst>
                </a:gridCol>
                <a:gridCol w="1092993">
                  <a:extLst>
                    <a:ext uri="{9D8B030D-6E8A-4147-A177-3AD203B41FA5}">
                      <a16:colId xmlns:a16="http://schemas.microsoft.com/office/drawing/2014/main" val="4155035443"/>
                    </a:ext>
                  </a:extLst>
                </a:gridCol>
              </a:tblGrid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FFFF"/>
                          </a:solidFill>
                        </a:rPr>
                        <a:t>Lần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FFFFFF"/>
                          </a:solidFill>
                        </a:rPr>
                        <a:t>đo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HĐT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(V)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CĐ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DĐ (A)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58592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9116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41049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4255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8193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50267"/>
              </p:ext>
            </p:extLst>
          </p:nvPr>
        </p:nvGraphicFramePr>
        <p:xfrm>
          <a:off x="5318848" y="1336965"/>
          <a:ext cx="3278979" cy="2965276"/>
        </p:xfrm>
        <a:graphic>
          <a:graphicData uri="http://schemas.openxmlformats.org/drawingml/2006/table">
            <a:tbl>
              <a:tblPr firstRow="1" bandRow="1">
                <a:tableStyleId>{C79572BD-ED89-4083-9F91-0A3F7E529E4D}</a:tableStyleId>
              </a:tblPr>
              <a:tblGrid>
                <a:gridCol w="1092993">
                  <a:extLst>
                    <a:ext uri="{9D8B030D-6E8A-4147-A177-3AD203B41FA5}">
                      <a16:colId xmlns:a16="http://schemas.microsoft.com/office/drawing/2014/main" val="894348584"/>
                    </a:ext>
                  </a:extLst>
                </a:gridCol>
                <a:gridCol w="1092993">
                  <a:extLst>
                    <a:ext uri="{9D8B030D-6E8A-4147-A177-3AD203B41FA5}">
                      <a16:colId xmlns:a16="http://schemas.microsoft.com/office/drawing/2014/main" val="3747207056"/>
                    </a:ext>
                  </a:extLst>
                </a:gridCol>
                <a:gridCol w="1092993">
                  <a:extLst>
                    <a:ext uri="{9D8B030D-6E8A-4147-A177-3AD203B41FA5}">
                      <a16:colId xmlns:a16="http://schemas.microsoft.com/office/drawing/2014/main" val="4155035443"/>
                    </a:ext>
                  </a:extLst>
                </a:gridCol>
              </a:tblGrid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FFFF"/>
                          </a:solidFill>
                        </a:rPr>
                        <a:t>Lần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FFFFFF"/>
                          </a:solidFill>
                        </a:rPr>
                        <a:t>đo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HĐT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(V)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CĐ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DĐ (A)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58592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9116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0,125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41049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4255"/>
                  </a:ext>
                </a:extLst>
              </a:tr>
              <a:tr h="58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819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6761" y="4360367"/>
                <a:ext cx="3268463" cy="720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61" y="4360367"/>
                <a:ext cx="3268463" cy="720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18848" y="4360367"/>
                <a:ext cx="3268463" cy="720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848" y="4360367"/>
                <a:ext cx="3268463" cy="720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838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 animBg="1"/>
      <p:bldP spid="7" grpId="0" animBg="1"/>
      <p:bldP spid="7" grpId="1" animBg="1"/>
      <p:bldP spid="8" grpId="0"/>
      <p:bldP spid="9" grpId="0"/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35" name="Google Shape;835;p5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572491" y="-92400"/>
                <a:ext cx="6609054" cy="183807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Nhận xét thương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dirty="0"/>
                  <a:t>  đối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dẫn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2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dẫn</a:t>
                </a:r>
                <a:r>
                  <a:rPr lang="en-US" dirty="0"/>
                  <a:t> </a:t>
                </a:r>
                <a:r>
                  <a:rPr lang="vi-VN"/>
                  <a:t>khá</a:t>
                </a:r>
                <a:r>
                  <a:rPr lang="en-US"/>
                  <a:t>c </a:t>
                </a:r>
                <a:r>
                  <a:rPr lang="en-US" dirty="0" err="1"/>
                  <a:t>nhau</a:t>
                </a:r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835" name="Google Shape;835;p5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72491" y="-92400"/>
                <a:ext cx="6609054" cy="1838072"/>
              </a:xfrm>
              <a:prstGeom prst="rect">
                <a:avLst/>
              </a:prstGeom>
              <a:blipFill rotWithShape="0">
                <a:blip r:embed="rId3"/>
                <a:stretch>
                  <a:fillRect l="-923" r="-738" b="-4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91;p41"/>
          <p:cNvSpPr txBox="1">
            <a:spLocks/>
          </p:cNvSpPr>
          <p:nvPr/>
        </p:nvSpPr>
        <p:spPr>
          <a:xfrm>
            <a:off x="609288" y="387075"/>
            <a:ext cx="852259" cy="508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vi-VN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7942" y="2050473"/>
                <a:ext cx="7356764" cy="2224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u="sng" dirty="0">
                    <a:solidFill>
                      <a:schemeClr val="accent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Trả </a:t>
                </a:r>
                <a:r>
                  <a:rPr lang="en-US" sz="2400" b="1" u="sng" dirty="0" err="1">
                    <a:solidFill>
                      <a:schemeClr val="accent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lời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: </a:t>
                </a:r>
              </a:p>
              <a:p>
                <a:pPr algn="just"/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Đối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mỗi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dây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dẫn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thương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có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gia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́ trị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như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solidFill>
                      <a:srgbClr val="1A04C0"/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Libre Franklin" panose="020B0604020202020204" charset="0"/>
                    <a:cs typeface="Times New Roman" pitchFamily="18" charset="0"/>
                  </a:rPr>
                  <a:t>( </a:t>
                </a:r>
                <a:r>
                  <a:rPr lang="en-US" sz="2400" dirty="0" err="1">
                    <a:solidFill>
                      <a:srgbClr val="FF0000"/>
                    </a:solidFill>
                    <a:latin typeface="Libre Franklin" panose="020B0604020202020204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solidFill>
                      <a:srgbClr val="FF0000"/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Libre Franklin" panose="020B0604020202020204" charset="0"/>
                    <a:cs typeface="Times New Roman" pitchFamily="18" charset="0"/>
                  </a:rPr>
                  <a:t>đổi</a:t>
                </a:r>
                <a:r>
                  <a:rPr lang="en-US" sz="2400" dirty="0">
                    <a:solidFill>
                      <a:srgbClr val="FF0000"/>
                    </a:solidFill>
                    <a:latin typeface="Libre Franklin" panose="020B0604020202020204" charset="0"/>
                    <a:cs typeface="Times New Roman" pitchFamily="18" charset="0"/>
                  </a:rPr>
                  <a:t> )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Đối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dây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dẫn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khác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thương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có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gia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́ trị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khác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Libre Franklin" panose="020B060402020202020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42" y="2050473"/>
                <a:ext cx="7356764" cy="2224455"/>
              </a:xfrm>
              <a:prstGeom prst="rect">
                <a:avLst/>
              </a:prstGeom>
              <a:blipFill>
                <a:blip r:embed="rId4"/>
                <a:stretch>
                  <a:fillRect l="-1243" t="-2192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/>
      <p:bldP spid="19" grpId="0" uiExpand="1" build="p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5"/>
          <p:cNvPicPr preferRelativeResize="0"/>
          <p:nvPr/>
        </p:nvPicPr>
        <p:blipFill rotWithShape="1">
          <a:blip r:embed="rId3">
            <a:alphaModFix amt="81000"/>
          </a:blip>
          <a:srcRect l="4438" r="68773" b="49972"/>
          <a:stretch/>
        </p:blipFill>
        <p:spPr>
          <a:xfrm rot="10799960">
            <a:off x="61151" y="114310"/>
            <a:ext cx="1711400" cy="186782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5"/>
          <p:cNvSpPr txBox="1">
            <a:spLocks noGrp="1"/>
          </p:cNvSpPr>
          <p:nvPr>
            <p:ph type="title"/>
          </p:nvPr>
        </p:nvSpPr>
        <p:spPr>
          <a:xfrm flipH="1">
            <a:off x="1499615" y="0"/>
            <a:ext cx="20668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2) Điện trở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2562" y="514349"/>
                <a:ext cx="6725262" cy="162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Trị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đổi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dẫn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trở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dẫn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62" y="514349"/>
                <a:ext cx="6725262" cy="1625188"/>
              </a:xfrm>
              <a:prstGeom prst="rect">
                <a:avLst/>
              </a:prstGeom>
              <a:blipFill>
                <a:blip r:embed="rId5"/>
                <a:stretch>
                  <a:fillRect l="-816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84998" y="2855525"/>
                <a:ext cx="1852943" cy="135556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>
                    <a:lumMod val="2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98" y="2855525"/>
                <a:ext cx="1852943" cy="1355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1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66416" y="2656118"/>
            <a:ext cx="87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Với</a:t>
            </a:r>
            <a:r>
              <a:rPr lang="en-US" sz="2400" dirty="0"/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2512" y="2539586"/>
            <a:ext cx="4431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U: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(V)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I: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(A)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(</a:t>
            </a:r>
            <a:r>
              <a:rPr lang="el-GR" altLang="vi-VN" sz="2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  <p:bldP spid="2" grpId="0" build="p"/>
      <p:bldP spid="53" grpId="0" animBg="1"/>
      <p:bldP spid="5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99655" y="443346"/>
            <a:ext cx="639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mạch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trở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hiệu</a:t>
            </a:r>
            <a:r>
              <a:rPr lang="en-US" sz="2000" dirty="0">
                <a:latin typeface="+mj-lt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655" y="2902822"/>
            <a:ext cx="639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</a:rPr>
              <a:t>Ngoài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còn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dùng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vị</a:t>
            </a:r>
            <a:r>
              <a:rPr lang="en-US" sz="2000" dirty="0">
                <a:latin typeface="+mj-lt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el-GR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Ω</a:t>
            </a:r>
            <a:r>
              <a:rPr lang="en-US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,</a:t>
            </a:r>
            <a:r>
              <a:rPr lang="el-GR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  <a:r>
              <a:rPr lang="el-GR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Ω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655" y="1506706"/>
            <a:ext cx="425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</a:rPr>
              <a:t>Đơn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vị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trở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 </a:t>
            </a:r>
            <a:r>
              <a:rPr lang="el-GR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Ω</a:t>
            </a:r>
            <a:r>
              <a:rPr lang="en-US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r>
              <a:rPr lang="en-US" alt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)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7737" y="3408222"/>
            <a:ext cx="518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25000"/>
                  </a:schemeClr>
                </a:solidFill>
              </a:rPr>
              <a:t>1 </a:t>
            </a: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k</a:t>
            </a:r>
            <a:r>
              <a:rPr lang="el-GR" altLang="vi-VN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vi-VN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1000 </a:t>
            </a:r>
            <a:r>
              <a:rPr lang="el-GR" altLang="vi-VN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vi-VN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1 M</a:t>
            </a:r>
            <a:r>
              <a:rPr lang="el-GR" altLang="vi-VN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vi-VN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1 000 000</a:t>
            </a:r>
            <a:r>
              <a:rPr lang="el-GR" altLang="vi-VN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Ω</a:t>
            </a:r>
            <a:endParaRPr lang="en-US" sz="2400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655" y="3951922"/>
            <a:ext cx="7827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Ý </a:t>
            </a:r>
            <a:r>
              <a:rPr lang="en-US" sz="2000" dirty="0" err="1">
                <a:latin typeface="+mj-lt"/>
              </a:rPr>
              <a:t>nghĩa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trở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Điện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trở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biểu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thị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mức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độ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trở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dòng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nhiều</a:t>
            </a:r>
            <a:r>
              <a:rPr lang="en-US" sz="2000" dirty="0">
                <a:latin typeface="+mj-lt"/>
              </a:rPr>
              <a:t> hay </a:t>
            </a:r>
            <a:r>
              <a:rPr lang="en-US" sz="2000" dirty="0" err="1">
                <a:latin typeface="+mj-lt"/>
              </a:rPr>
              <a:t>ít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dẫn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23" name="Picture 1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403" y="979560"/>
            <a:ext cx="2131793" cy="39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9" y="993570"/>
            <a:ext cx="2459608" cy="36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77491" y="1979109"/>
                <a:ext cx="2272146" cy="7838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accent1">
                    <a:lumMod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l-GR" altLang="vi-VN" sz="2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altLang="vi-VN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vi-VN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vi-V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vi-V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altLang="vi-V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altLang="vi-V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altLang="vi-V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491" y="1979109"/>
                <a:ext cx="227214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7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64"/>
          <p:cNvSpPr/>
          <p:nvPr/>
        </p:nvSpPr>
        <p:spPr>
          <a:xfrm>
            <a:off x="1686000" y="657150"/>
            <a:ext cx="5772000" cy="3829200"/>
          </a:xfrm>
          <a:prstGeom prst="rect">
            <a:avLst/>
          </a:prstGeom>
          <a:solidFill>
            <a:srgbClr val="EEF5FF"/>
          </a:solidFill>
          <a:ln w="28575" cap="flat" cmpd="sng">
            <a:solidFill>
              <a:srgbClr val="4C5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64"/>
          <p:cNvSpPr txBox="1">
            <a:spLocks noGrp="1"/>
          </p:cNvSpPr>
          <p:nvPr>
            <p:ph type="title"/>
          </p:nvPr>
        </p:nvSpPr>
        <p:spPr>
          <a:xfrm>
            <a:off x="2134275" y="2173801"/>
            <a:ext cx="4706100" cy="21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Định luật </a:t>
            </a:r>
            <a:r>
              <a:rPr lang="en" dirty="0">
                <a:solidFill>
                  <a:schemeClr val="accent2"/>
                </a:solidFill>
              </a:rPr>
              <a:t>ÔM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31" y="871896"/>
            <a:ext cx="1571988" cy="1433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title" idx="9"/>
          </p:nvPr>
        </p:nvSpPr>
        <p:spPr>
          <a:xfrm>
            <a:off x="713225" y="3870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1) Hệ thức của định luật Ôm</a:t>
            </a:r>
            <a:endParaRPr dirty="0"/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5124316" y="1727557"/>
            <a:ext cx="3008301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 : Hiệu điện thế (V)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Google Shape;320;p44"/>
              <p:cNvSpPr txBox="1">
                <a:spLocks noGrp="1"/>
              </p:cNvSpPr>
              <p:nvPr>
                <p:ph type="title" idx="3"/>
              </p:nvPr>
            </p:nvSpPr>
            <p:spPr>
              <a:xfrm>
                <a:off x="1261439" y="2050320"/>
                <a:ext cx="2518800" cy="16708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sz="5400" dirty="0"/>
              </a:p>
            </p:txBody>
          </p:sp>
        </mc:Choice>
        <mc:Fallback xmlns="">
          <p:sp>
            <p:nvSpPr>
              <p:cNvPr id="320" name="Google Shape;320;p4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3"/>
              </p:nvPr>
            </p:nvSpPr>
            <p:spPr>
              <a:xfrm>
                <a:off x="1261439" y="2050320"/>
                <a:ext cx="2518800" cy="1670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Google Shape;322;p44"/>
          <p:cNvSpPr txBox="1">
            <a:spLocks noGrp="1"/>
          </p:cNvSpPr>
          <p:nvPr>
            <p:ph type="title" idx="5"/>
          </p:nvPr>
        </p:nvSpPr>
        <p:spPr>
          <a:xfrm>
            <a:off x="5124316" y="2411069"/>
            <a:ext cx="3001374" cy="8923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 : Cường độ dòng điện (A)</a:t>
            </a:r>
            <a:endParaRPr sz="2400" dirty="0"/>
          </a:p>
        </p:txBody>
      </p:sp>
      <p:sp>
        <p:nvSpPr>
          <p:cNvPr id="324" name="Google Shape;324;p44"/>
          <p:cNvSpPr txBox="1">
            <a:spLocks noGrp="1"/>
          </p:cNvSpPr>
          <p:nvPr>
            <p:ph type="title" idx="7"/>
          </p:nvPr>
        </p:nvSpPr>
        <p:spPr>
          <a:xfrm>
            <a:off x="5124316" y="345537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" sz="2400" dirty="0"/>
              <a:t>R : Điện trở (</a:t>
            </a:r>
            <a:r>
              <a:rPr lang="el-GR" altLang="vi-VN" sz="2400" dirty="0">
                <a:solidFill>
                  <a:srgbClr val="0087CB"/>
                </a:solidFill>
                <a:cs typeface="Times New Roman" pitchFamily="18" charset="0"/>
              </a:rPr>
              <a:t>Ω</a:t>
            </a:r>
            <a:r>
              <a:rPr lang="en-US" altLang="vi-VN" sz="2400" dirty="0">
                <a:solidFill>
                  <a:srgbClr val="0087CB"/>
                </a:solidFill>
                <a:cs typeface="Times New Roman" pitchFamily="18" charset="0"/>
              </a:rPr>
              <a:t>)</a:t>
            </a:r>
            <a:endParaRPr sz="2400" dirty="0">
              <a:solidFill>
                <a:srgbClr val="0087CB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18" grpId="0"/>
      <p:bldP spid="320" grpId="0"/>
      <p:bldP spid="322" grpId="0"/>
      <p:bldP spid="324" grpId="0"/>
    </p:bldLst>
  </p:timing>
</p:sld>
</file>

<file path=ppt/theme/theme1.xml><?xml version="1.0" encoding="utf-8"?>
<a:theme xmlns:a="http://schemas.openxmlformats.org/drawingml/2006/main" name="Watercolor Consulting Kit by Slidesgo">
  <a:themeElements>
    <a:clrScheme name="Simple Light">
      <a:dk1>
        <a:srgbClr val="00A194"/>
      </a:dk1>
      <a:lt1>
        <a:srgbClr val="0087CB"/>
      </a:lt1>
      <a:dk2>
        <a:srgbClr val="58457E"/>
      </a:dk2>
      <a:lt2>
        <a:srgbClr val="C865C5"/>
      </a:lt2>
      <a:accent1>
        <a:srgbClr val="EEF5FF"/>
      </a:accent1>
      <a:accent2>
        <a:srgbClr val="00A194"/>
      </a:accent2>
      <a:accent3>
        <a:srgbClr val="0087CB"/>
      </a:accent3>
      <a:accent4>
        <a:srgbClr val="4C57A8"/>
      </a:accent4>
      <a:accent5>
        <a:srgbClr val="58457E"/>
      </a:accent5>
      <a:accent6>
        <a:srgbClr val="C865C5"/>
      </a:accent6>
      <a:hlink>
        <a:srgbClr val="4C5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578</Words>
  <Application>Microsoft Office PowerPoint</Application>
  <PresentationFormat>On-screen Show (16:9)</PresentationFormat>
  <Paragraphs>109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Century Gothic</vt:lpstr>
      <vt:lpstr>Righteous</vt:lpstr>
      <vt:lpstr>Cambria Math</vt:lpstr>
      <vt:lpstr>Wingdings</vt:lpstr>
      <vt:lpstr>Arial</vt:lpstr>
      <vt:lpstr>Libre Franklin</vt:lpstr>
      <vt:lpstr>Roboto Condensed Light</vt:lpstr>
      <vt:lpstr>Courier New</vt:lpstr>
      <vt:lpstr>Questrial</vt:lpstr>
      <vt:lpstr>Fira Sans Condensed Medium</vt:lpstr>
      <vt:lpstr>Times New Roman</vt:lpstr>
      <vt:lpstr>Livvic</vt:lpstr>
      <vt:lpstr>Watercolor Consulting Kit by Slidesgo</vt:lpstr>
      <vt:lpstr>VẬT LÝ 9 Bài 2</vt:lpstr>
      <vt:lpstr>Bài 2</vt:lpstr>
      <vt:lpstr>ĐIỆN TRỞ CỦA DÂY DẪN</vt:lpstr>
      <vt:lpstr>1) Xác định thương số  U/I đối với mỗi dây dẫn</vt:lpstr>
      <vt:lpstr>Nhận xét thương số  U/I  đối với mỗi dây dẫn và với 2 dây dẫn khác nhau.</vt:lpstr>
      <vt:lpstr>2) Điện trở</vt:lpstr>
      <vt:lpstr>PowerPoint Presentation</vt:lpstr>
      <vt:lpstr>Định luật ÔM</vt:lpstr>
      <vt:lpstr>1) Hệ thức của định luật Ôm</vt:lpstr>
      <vt:lpstr>2) Phát biểu định luật</vt:lpstr>
      <vt:lpstr>VẬN DỤNG</vt:lpstr>
      <vt:lpstr>C3</vt:lpstr>
      <vt:lpstr>C3</vt:lpstr>
      <vt:lpstr>C4</vt:lpstr>
      <vt:lpstr>C4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VẬT LÝ 9 Bài 2</dc:title>
  <dc:creator>User</dc:creator>
  <cp:lastModifiedBy>User</cp:lastModifiedBy>
  <cp:revision>63</cp:revision>
  <dcterms:modified xsi:type="dcterms:W3CDTF">2022-06-02T12:47:06Z</dcterms:modified>
</cp:coreProperties>
</file>